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Magnolia Script" panose="020B0604020202020204" charset="0"/>
      <p:regular r:id="rId31"/>
    </p:embeddedFont>
    <p:embeddedFont>
      <p:font typeface="Open Sans" panose="020B0606030504020204" pitchFamily="34" charset="0"/>
      <p:regular r:id="rId32"/>
    </p:embeddedFont>
    <p:embeddedFont>
      <p:font typeface="Open Sans Bold" panose="020B0806030504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3"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88" b="-20888"/>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39108" y="517674"/>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Hanover and Tyke</a:t>
            </a:r>
          </a:p>
        </p:txBody>
      </p:sp>
      <p:sp>
        <p:nvSpPr>
          <p:cNvPr id="11" name="TextBox 1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2" name="TextBox 1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3" name="TextBox 1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14" name="TextBox 1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5" name="TextBox 15"/>
          <p:cNvSpPr txBox="1"/>
          <p:nvPr/>
        </p:nvSpPr>
        <p:spPr>
          <a:xfrm>
            <a:off x="3666139" y="2357773"/>
            <a:ext cx="10955722" cy="5018404"/>
          </a:xfrm>
          <a:prstGeom prst="rect">
            <a:avLst/>
          </a:prstGeom>
        </p:spPr>
        <p:txBody>
          <a:bodyPr lIns="0" tIns="0" rIns="0" bIns="0" rtlCol="0" anchor="t">
            <a:spAutoFit/>
          </a:bodyPr>
          <a:lstStyle/>
          <a:p>
            <a:pPr algn="ctr">
              <a:lnSpc>
                <a:spcPts val="41084"/>
              </a:lnSpc>
              <a:spcBef>
                <a:spcPct val="0"/>
              </a:spcBef>
            </a:pPr>
            <a:r>
              <a:rPr lang="en-US" sz="29346">
                <a:solidFill>
                  <a:srgbClr val="FFFFFF"/>
                </a:solidFill>
                <a:latin typeface="Magnolia Script"/>
                <a:ea typeface="Magnolia Script"/>
                <a:cs typeface="Magnolia Script"/>
                <a:sym typeface="Magnolia Script"/>
              </a:rPr>
              <a:t>Coffee</a:t>
            </a:r>
          </a:p>
        </p:txBody>
      </p:sp>
      <p:sp>
        <p:nvSpPr>
          <p:cNvPr id="16" name="Freeform 16"/>
          <p:cNvSpPr/>
          <p:nvPr/>
        </p:nvSpPr>
        <p:spPr>
          <a:xfrm>
            <a:off x="12730520" y="3278121"/>
            <a:ext cx="2318451" cy="2647001"/>
          </a:xfrm>
          <a:custGeom>
            <a:avLst/>
            <a:gdLst/>
            <a:ahLst/>
            <a:cxnLst/>
            <a:rect l="l" t="t" r="r" b="b"/>
            <a:pathLst>
              <a:path w="2318451" h="2647001">
                <a:moveTo>
                  <a:pt x="0" y="0"/>
                </a:moveTo>
                <a:lnTo>
                  <a:pt x="2318451" y="0"/>
                </a:lnTo>
                <a:lnTo>
                  <a:pt x="2318451" y="2647001"/>
                </a:lnTo>
                <a:lnTo>
                  <a:pt x="0" y="2647001"/>
                </a:lnTo>
                <a:lnTo>
                  <a:pt x="0" y="0"/>
                </a:lnTo>
                <a:close/>
              </a:path>
            </a:pathLst>
          </a:custGeom>
          <a:blipFill>
            <a:blip r:embed="rId5"/>
            <a:stretch>
              <a:fillRect/>
            </a:stretch>
          </a:blipFill>
        </p:spPr>
      </p:sp>
      <p:sp>
        <p:nvSpPr>
          <p:cNvPr id="17" name="TextBox 17"/>
          <p:cNvSpPr txBox="1"/>
          <p:nvPr/>
        </p:nvSpPr>
        <p:spPr>
          <a:xfrm>
            <a:off x="10580618" y="6986608"/>
            <a:ext cx="4102944" cy="399094"/>
          </a:xfrm>
          <a:prstGeom prst="rect">
            <a:avLst/>
          </a:prstGeom>
        </p:spPr>
        <p:txBody>
          <a:bodyPr lIns="0" tIns="0" rIns="0" bIns="0" rtlCol="0" anchor="t">
            <a:spAutoFit/>
          </a:bodyPr>
          <a:lstStyle/>
          <a:p>
            <a:pPr algn="l">
              <a:lnSpc>
                <a:spcPts val="3389"/>
              </a:lnSpc>
              <a:spcBef>
                <a:spcPct val="0"/>
              </a:spcBef>
            </a:pPr>
            <a:r>
              <a:rPr lang="en-US" sz="2421">
                <a:solidFill>
                  <a:srgbClr val="FFFFFF"/>
                </a:solidFill>
                <a:latin typeface="Open Sans"/>
                <a:ea typeface="Open Sans"/>
                <a:cs typeface="Open Sans"/>
                <a:sym typeface="Open Sans"/>
              </a:rPr>
              <a:t>www.reallygreatsite.com</a:t>
            </a:r>
          </a:p>
        </p:txBody>
      </p:sp>
      <p:sp>
        <p:nvSpPr>
          <p:cNvPr id="18" name="Freeform 18"/>
          <p:cNvSpPr/>
          <p:nvPr/>
        </p:nvSpPr>
        <p:spPr>
          <a:xfrm flipH="1">
            <a:off x="3293895" y="4988529"/>
            <a:ext cx="1783445" cy="2036179"/>
          </a:xfrm>
          <a:custGeom>
            <a:avLst/>
            <a:gdLst/>
            <a:ahLst/>
            <a:cxnLst/>
            <a:rect l="l" t="t" r="r" b="b"/>
            <a:pathLst>
              <a:path w="1783445" h="2036179">
                <a:moveTo>
                  <a:pt x="1783445" y="0"/>
                </a:moveTo>
                <a:lnTo>
                  <a:pt x="0" y="0"/>
                </a:lnTo>
                <a:lnTo>
                  <a:pt x="0" y="2036179"/>
                </a:lnTo>
                <a:lnTo>
                  <a:pt x="1783445" y="2036179"/>
                </a:lnTo>
                <a:lnTo>
                  <a:pt x="1783445"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418104" y="2312914"/>
            <a:ext cx="11357558" cy="5614588"/>
          </a:xfrm>
          <a:custGeom>
            <a:avLst/>
            <a:gdLst/>
            <a:ahLst/>
            <a:cxnLst/>
            <a:rect l="l" t="t" r="r" b="b"/>
            <a:pathLst>
              <a:path w="11357558" h="5614588">
                <a:moveTo>
                  <a:pt x="0" y="0"/>
                </a:moveTo>
                <a:lnTo>
                  <a:pt x="11357558" y="0"/>
                </a:lnTo>
                <a:lnTo>
                  <a:pt x="11357558" y="5614588"/>
                </a:lnTo>
                <a:lnTo>
                  <a:pt x="0" y="5614588"/>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981583" y="952500"/>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Find average monthly sale for may month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14490" y="2265426"/>
            <a:ext cx="13459021" cy="5756147"/>
          </a:xfrm>
          <a:custGeom>
            <a:avLst/>
            <a:gdLst/>
            <a:ahLst/>
            <a:cxnLst/>
            <a:rect l="l" t="t" r="r" b="b"/>
            <a:pathLst>
              <a:path w="13459021" h="5756147">
                <a:moveTo>
                  <a:pt x="0" y="0"/>
                </a:moveTo>
                <a:lnTo>
                  <a:pt x="13459020" y="0"/>
                </a:lnTo>
                <a:lnTo>
                  <a:pt x="13459020" y="5756148"/>
                </a:lnTo>
                <a:lnTo>
                  <a:pt x="0" y="5756148"/>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137128"/>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Find average daily sale for may month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24560" y="2264750"/>
            <a:ext cx="13438881" cy="5757499"/>
          </a:xfrm>
          <a:custGeom>
            <a:avLst/>
            <a:gdLst/>
            <a:ahLst/>
            <a:cxnLst/>
            <a:rect l="l" t="t" r="r" b="b"/>
            <a:pathLst>
              <a:path w="13438881" h="5757499">
                <a:moveTo>
                  <a:pt x="0" y="0"/>
                </a:moveTo>
                <a:lnTo>
                  <a:pt x="13438880" y="0"/>
                </a:lnTo>
                <a:lnTo>
                  <a:pt x="13438880" y="5757500"/>
                </a:lnTo>
                <a:lnTo>
                  <a:pt x="0" y="5757500"/>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952500"/>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Determine top 10 product for may month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17905" y="2802528"/>
            <a:ext cx="13462599" cy="5214485"/>
          </a:xfrm>
          <a:custGeom>
            <a:avLst/>
            <a:gdLst/>
            <a:ahLst/>
            <a:cxnLst/>
            <a:rect l="l" t="t" r="r" b="b"/>
            <a:pathLst>
              <a:path w="13462599" h="5214485">
                <a:moveTo>
                  <a:pt x="0" y="0"/>
                </a:moveTo>
                <a:lnTo>
                  <a:pt x="13462598" y="0"/>
                </a:lnTo>
                <a:lnTo>
                  <a:pt x="13462598" y="5214485"/>
                </a:lnTo>
                <a:lnTo>
                  <a:pt x="0" y="5214485"/>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863097"/>
            <a:ext cx="16220192"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total_sale,Total_qty_sold,Total_order when Month=May,Day=Monday,Hour=8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552411" y="2564135"/>
            <a:ext cx="11183179" cy="5158730"/>
          </a:xfrm>
          <a:custGeom>
            <a:avLst/>
            <a:gdLst/>
            <a:ahLst/>
            <a:cxnLst/>
            <a:rect l="l" t="t" r="r" b="b"/>
            <a:pathLst>
              <a:path w="11183179" h="5158730">
                <a:moveTo>
                  <a:pt x="0" y="0"/>
                </a:moveTo>
                <a:lnTo>
                  <a:pt x="11183178" y="0"/>
                </a:lnTo>
                <a:lnTo>
                  <a:pt x="11183178" y="5158730"/>
                </a:lnTo>
                <a:lnTo>
                  <a:pt x="0" y="5158730"/>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863097"/>
            <a:ext cx="16220192"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WRITE QUERY TO GET SALES FOR ALL HOURS FOR MONTH OF MAY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268409" y="2578332"/>
            <a:ext cx="8172489" cy="5542261"/>
          </a:xfrm>
          <a:custGeom>
            <a:avLst/>
            <a:gdLst/>
            <a:ahLst/>
            <a:cxnLst/>
            <a:rect l="l" t="t" r="r" b="b"/>
            <a:pathLst>
              <a:path w="8172489" h="5542261">
                <a:moveTo>
                  <a:pt x="0" y="0"/>
                </a:moveTo>
                <a:lnTo>
                  <a:pt x="8172489" y="0"/>
                </a:lnTo>
                <a:lnTo>
                  <a:pt x="8172489" y="5542261"/>
                </a:lnTo>
                <a:lnTo>
                  <a:pt x="0" y="5542261"/>
                </a:lnTo>
                <a:lnTo>
                  <a:pt x="0" y="0"/>
                </a:lnTo>
                <a:close/>
              </a:path>
            </a:pathLst>
          </a:custGeom>
          <a:blipFill>
            <a:blip r:embed="rId5"/>
            <a:stretch>
              <a:fillRect t="-327" b="-327"/>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863097"/>
            <a:ext cx="16220192"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Write Query TO GET SALES FROM MONDAY TO SUNDAY FOR MONTH OF MAY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78384" y="2436200"/>
            <a:ext cx="12331231" cy="5630668"/>
          </a:xfrm>
          <a:custGeom>
            <a:avLst/>
            <a:gdLst/>
            <a:ahLst/>
            <a:cxnLst/>
            <a:rect l="l" t="t" r="r" b="b"/>
            <a:pathLst>
              <a:path w="12331231" h="5630668">
                <a:moveTo>
                  <a:pt x="0" y="0"/>
                </a:moveTo>
                <a:lnTo>
                  <a:pt x="12331232" y="0"/>
                </a:lnTo>
                <a:lnTo>
                  <a:pt x="12331232" y="5630668"/>
                </a:lnTo>
                <a:lnTo>
                  <a:pt x="0" y="5630668"/>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863097"/>
            <a:ext cx="16220192"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Determine the month on month increase or decrease in total number of order?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85478" y="2324323"/>
            <a:ext cx="11737860" cy="5638354"/>
          </a:xfrm>
          <a:custGeom>
            <a:avLst/>
            <a:gdLst/>
            <a:ahLst/>
            <a:cxnLst/>
            <a:rect l="l" t="t" r="r" b="b"/>
            <a:pathLst>
              <a:path w="11737860" h="5638354">
                <a:moveTo>
                  <a:pt x="0" y="0"/>
                </a:moveTo>
                <a:lnTo>
                  <a:pt x="11737860" y="0"/>
                </a:lnTo>
                <a:lnTo>
                  <a:pt x="11737860" y="5638354"/>
                </a:lnTo>
                <a:lnTo>
                  <a:pt x="0" y="5638354"/>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70106"/>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Determine the month on month increase or decrease in sale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2814" y="2611328"/>
            <a:ext cx="12202372" cy="5408475"/>
          </a:xfrm>
          <a:custGeom>
            <a:avLst/>
            <a:gdLst/>
            <a:ahLst/>
            <a:cxnLst/>
            <a:rect l="l" t="t" r="r" b="b"/>
            <a:pathLst>
              <a:path w="12202372" h="5408475">
                <a:moveTo>
                  <a:pt x="0" y="0"/>
                </a:moveTo>
                <a:lnTo>
                  <a:pt x="12202372" y="0"/>
                </a:lnTo>
                <a:lnTo>
                  <a:pt x="12202372" y="5408475"/>
                </a:lnTo>
                <a:lnTo>
                  <a:pt x="0" y="5408475"/>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952500"/>
            <a:ext cx="16230600"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Determine month on month increase or decrease in total quantity sold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09581" y="2629419"/>
            <a:ext cx="8673966" cy="5444421"/>
          </a:xfrm>
          <a:custGeom>
            <a:avLst/>
            <a:gdLst/>
            <a:ahLst/>
            <a:cxnLst/>
            <a:rect l="l" t="t" r="r" b="b"/>
            <a:pathLst>
              <a:path w="8673966" h="5444421">
                <a:moveTo>
                  <a:pt x="0" y="0"/>
                </a:moveTo>
                <a:lnTo>
                  <a:pt x="8673966" y="0"/>
                </a:lnTo>
                <a:lnTo>
                  <a:pt x="8673966" y="5444421"/>
                </a:lnTo>
                <a:lnTo>
                  <a:pt x="0" y="5444421"/>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952500"/>
            <a:ext cx="16230600"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Compare each day of may month weather they are above average or below average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61859" y="1423814"/>
            <a:ext cx="7153973" cy="945014"/>
          </a:xfrm>
          <a:prstGeom prst="rect">
            <a:avLst/>
          </a:prstGeom>
        </p:spPr>
        <p:txBody>
          <a:bodyPr lIns="0" tIns="0" rIns="0" bIns="0" rtlCol="0" anchor="t">
            <a:spAutoFit/>
          </a:bodyPr>
          <a:lstStyle/>
          <a:p>
            <a:pPr algn="l">
              <a:lnSpc>
                <a:spcPts val="7762"/>
              </a:lnSpc>
              <a:spcBef>
                <a:spcPct val="0"/>
              </a:spcBef>
            </a:pPr>
            <a:r>
              <a:rPr lang="en-US" sz="5544">
                <a:solidFill>
                  <a:srgbClr val="FFFFFF"/>
                </a:solidFill>
                <a:latin typeface="Magnolia Script"/>
                <a:ea typeface="Magnolia Script"/>
                <a:cs typeface="Magnolia Script"/>
                <a:sym typeface="Magnolia Script"/>
              </a:rPr>
              <a:t>Problem Statement</a:t>
            </a:r>
          </a:p>
        </p:txBody>
      </p:sp>
      <p:sp>
        <p:nvSpPr>
          <p:cNvPr id="5" name="Freeform 5"/>
          <p:cNvSpPr/>
          <p:nvPr/>
        </p:nvSpPr>
        <p:spPr>
          <a:xfrm>
            <a:off x="5761859" y="2263216"/>
            <a:ext cx="4405315" cy="269826"/>
          </a:xfrm>
          <a:custGeom>
            <a:avLst/>
            <a:gdLst/>
            <a:ahLst/>
            <a:cxnLst/>
            <a:rect l="l" t="t" r="r" b="b"/>
            <a:pathLst>
              <a:path w="4405315" h="269826">
                <a:moveTo>
                  <a:pt x="0" y="0"/>
                </a:moveTo>
                <a:lnTo>
                  <a:pt x="4405315" y="0"/>
                </a:lnTo>
                <a:lnTo>
                  <a:pt x="4405315" y="269825"/>
                </a:lnTo>
                <a:lnTo>
                  <a:pt x="0" y="269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39108" y="517674"/>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Hanover and Tyke</a:t>
            </a:r>
          </a:p>
        </p:txBody>
      </p:sp>
      <p:sp>
        <p:nvSpPr>
          <p:cNvPr id="7" name="TextBox 7"/>
          <p:cNvSpPr txBox="1"/>
          <p:nvPr/>
        </p:nvSpPr>
        <p:spPr>
          <a:xfrm>
            <a:off x="381082" y="2966642"/>
            <a:ext cx="17597903" cy="3663525"/>
          </a:xfrm>
          <a:prstGeom prst="rect">
            <a:avLst/>
          </a:prstGeom>
        </p:spPr>
        <p:txBody>
          <a:bodyPr lIns="0" tIns="0" rIns="0" bIns="0" rtlCol="0" anchor="t">
            <a:spAutoFit/>
          </a:bodyPr>
          <a:lstStyle/>
          <a:p>
            <a:pPr algn="l">
              <a:lnSpc>
                <a:spcPts val="4925"/>
              </a:lnSpc>
              <a:spcBef>
                <a:spcPct val="0"/>
              </a:spcBef>
            </a:pPr>
            <a:r>
              <a:rPr lang="en-US" sz="3518">
                <a:solidFill>
                  <a:srgbClr val="FFFFFF"/>
                </a:solidFill>
                <a:latin typeface="Open Sans"/>
                <a:ea typeface="Open Sans"/>
                <a:cs typeface="Open Sans"/>
                <a:sym typeface="Open Sans"/>
              </a:rPr>
              <a:t>The project focuses on analyzing coffee shop sales data using SQL to uncover key insights. The tasks include transforming transaction dates and times, calculating total sales, and evaluating month-over-month changes. Additionally, the analysis covers sales by location, product category, and time, identifying top products and peak performance periods. The goal is to extract actionable insights to enhance sales strategies and operational efficiency.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43878" y="3967984"/>
            <a:ext cx="5906010" cy="361743"/>
          </a:xfrm>
          <a:custGeom>
            <a:avLst/>
            <a:gdLst/>
            <a:ahLst/>
            <a:cxnLst/>
            <a:rect l="l" t="t" r="r" b="b"/>
            <a:pathLst>
              <a:path w="5906010" h="361743">
                <a:moveTo>
                  <a:pt x="0" y="0"/>
                </a:moveTo>
                <a:lnTo>
                  <a:pt x="5906011" y="0"/>
                </a:lnTo>
                <a:lnTo>
                  <a:pt x="5906011" y="361743"/>
                </a:lnTo>
                <a:lnTo>
                  <a:pt x="0" y="3617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043878" y="3022970"/>
            <a:ext cx="9790051" cy="945014"/>
          </a:xfrm>
          <a:prstGeom prst="rect">
            <a:avLst/>
          </a:prstGeom>
        </p:spPr>
        <p:txBody>
          <a:bodyPr lIns="0" tIns="0" rIns="0" bIns="0" rtlCol="0" anchor="t">
            <a:spAutoFit/>
          </a:bodyPr>
          <a:lstStyle/>
          <a:p>
            <a:pPr algn="l">
              <a:lnSpc>
                <a:spcPts val="7762"/>
              </a:lnSpc>
              <a:spcBef>
                <a:spcPct val="0"/>
              </a:spcBef>
            </a:pPr>
            <a:r>
              <a:rPr lang="en-US" sz="5544">
                <a:solidFill>
                  <a:srgbClr val="FFFFFF"/>
                </a:solidFill>
                <a:latin typeface="Magnolia Script"/>
                <a:ea typeface="Magnolia Script"/>
                <a:cs typeface="Magnolia Script"/>
                <a:sym typeface="Magnolia Script"/>
              </a:rPr>
              <a:t>Requirement For Dashboard</a:t>
            </a:r>
          </a:p>
        </p:txBody>
      </p:sp>
      <p:sp>
        <p:nvSpPr>
          <p:cNvPr id="6" name="TextBox 6"/>
          <p:cNvSpPr txBox="1"/>
          <p:nvPr/>
        </p:nvSpPr>
        <p:spPr>
          <a:xfrm>
            <a:off x="1039108" y="517674"/>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Hanover and Tyke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4" name="Freeform 4"/>
          <p:cNvSpPr/>
          <p:nvPr/>
        </p:nvSpPr>
        <p:spPr>
          <a:xfrm>
            <a:off x="0" y="0"/>
            <a:ext cx="18287999" cy="10287000"/>
          </a:xfrm>
          <a:custGeom>
            <a:avLst/>
            <a:gdLst/>
            <a:ahLst/>
            <a:cxnLst/>
            <a:rect l="l" t="t" r="r" b="b"/>
            <a:pathLst>
              <a:path w="12963837" h="7247847">
                <a:moveTo>
                  <a:pt x="0" y="0"/>
                </a:moveTo>
                <a:lnTo>
                  <a:pt x="12963837" y="0"/>
                </a:lnTo>
                <a:lnTo>
                  <a:pt x="12963837" y="7247847"/>
                </a:lnTo>
                <a:lnTo>
                  <a:pt x="0" y="7247847"/>
                </a:lnTo>
                <a:lnTo>
                  <a:pt x="0" y="0"/>
                </a:lnTo>
                <a:close/>
              </a:path>
            </a:pathLst>
          </a:custGeom>
          <a:blipFill>
            <a:blip r:embed="rId3"/>
            <a:stretch>
              <a:fillRect r="-201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4" name="Freeform 4"/>
          <p:cNvSpPr/>
          <p:nvPr/>
        </p:nvSpPr>
        <p:spPr>
          <a:xfrm>
            <a:off x="0" y="0"/>
            <a:ext cx="18288000" cy="10287000"/>
          </a:xfrm>
          <a:custGeom>
            <a:avLst/>
            <a:gdLst/>
            <a:ahLst/>
            <a:cxnLst/>
            <a:rect l="l" t="t" r="r" b="b"/>
            <a:pathLst>
              <a:path w="13185860" h="7412123">
                <a:moveTo>
                  <a:pt x="0" y="0"/>
                </a:moveTo>
                <a:lnTo>
                  <a:pt x="13185860" y="0"/>
                </a:lnTo>
                <a:lnTo>
                  <a:pt x="13185860" y="7412123"/>
                </a:lnTo>
                <a:lnTo>
                  <a:pt x="0" y="7412123"/>
                </a:lnTo>
                <a:lnTo>
                  <a:pt x="0" y="0"/>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4" name="Freeform 4"/>
          <p:cNvSpPr/>
          <p:nvPr/>
        </p:nvSpPr>
        <p:spPr>
          <a:xfrm>
            <a:off x="0" y="0"/>
            <a:ext cx="18288000" cy="10287000"/>
          </a:xfrm>
          <a:custGeom>
            <a:avLst/>
            <a:gdLst/>
            <a:ahLst/>
            <a:cxnLst/>
            <a:rect l="l" t="t" r="r" b="b"/>
            <a:pathLst>
              <a:path w="13191084" h="7397384">
                <a:moveTo>
                  <a:pt x="0" y="0"/>
                </a:moveTo>
                <a:lnTo>
                  <a:pt x="13191084" y="0"/>
                </a:lnTo>
                <a:lnTo>
                  <a:pt x="13191084" y="7397384"/>
                </a:lnTo>
                <a:lnTo>
                  <a:pt x="0" y="7397384"/>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4" name="Freeform 3">
            <a:extLst>
              <a:ext uri="{FF2B5EF4-FFF2-40B4-BE49-F238E27FC236}">
                <a16:creationId xmlns:a16="http://schemas.microsoft.com/office/drawing/2014/main" id="{012CBF8F-A1ED-4195-9456-43FC5415F41A}"/>
              </a:ext>
            </a:extLst>
          </p:cNvPr>
          <p:cNvSpPr/>
          <p:nvPr/>
        </p:nvSpPr>
        <p:spPr>
          <a:xfrm>
            <a:off x="0" y="0"/>
            <a:ext cx="18288000" cy="10287001"/>
          </a:xfrm>
          <a:custGeom>
            <a:avLst/>
            <a:gdLst/>
            <a:ahLst/>
            <a:cxnLst/>
            <a:rect l="l" t="t" r="r" b="b"/>
            <a:pathLst>
              <a:path w="13607326" h="8251429">
                <a:moveTo>
                  <a:pt x="0" y="0"/>
                </a:moveTo>
                <a:lnTo>
                  <a:pt x="13607326" y="0"/>
                </a:lnTo>
                <a:lnTo>
                  <a:pt x="13607326" y="8251429"/>
                </a:lnTo>
                <a:lnTo>
                  <a:pt x="0" y="8251429"/>
                </a:lnTo>
                <a:lnTo>
                  <a:pt x="0" y="0"/>
                </a:lnTo>
                <a:close/>
              </a:path>
            </a:pathLst>
          </a:custGeom>
          <a:blipFill>
            <a:blip r:embed="rId3"/>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39108" y="517674"/>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Hanover and Tyke</a:t>
            </a:r>
          </a:p>
        </p:txBody>
      </p:sp>
      <p:grpSp>
        <p:nvGrpSpPr>
          <p:cNvPr id="15" name="Group 15"/>
          <p:cNvGrpSpPr>
            <a:grpSpLocks noChangeAspect="1"/>
          </p:cNvGrpSpPr>
          <p:nvPr/>
        </p:nvGrpSpPr>
        <p:grpSpPr>
          <a:xfrm>
            <a:off x="10095966" y="1767873"/>
            <a:ext cx="6538025" cy="9233740"/>
            <a:chOff x="0" y="0"/>
            <a:chExt cx="3267456" cy="4614672"/>
          </a:xfrm>
        </p:grpSpPr>
        <p:sp>
          <p:nvSpPr>
            <p:cNvPr id="16" name="Freeform 1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17" name="Freeform 17"/>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6"/>
              <a:stretch>
                <a:fillRect t="-2037" b="-2037"/>
              </a:stretch>
            </a:blipFill>
          </p:spPr>
        </p:sp>
      </p:grpSp>
      <p:grpSp>
        <p:nvGrpSpPr>
          <p:cNvPr id="18" name="Group 18"/>
          <p:cNvGrpSpPr>
            <a:grpSpLocks noChangeAspect="1"/>
          </p:cNvGrpSpPr>
          <p:nvPr/>
        </p:nvGrpSpPr>
        <p:grpSpPr>
          <a:xfrm>
            <a:off x="6766404" y="-436469"/>
            <a:ext cx="4438343" cy="6268331"/>
            <a:chOff x="0" y="0"/>
            <a:chExt cx="3267456" cy="4614672"/>
          </a:xfrm>
        </p:grpSpPr>
        <p:sp>
          <p:nvSpPr>
            <p:cNvPr id="19" name="Freeform 1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20" name="Freeform 20"/>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7"/>
              <a:stretch>
                <a:fillRect t="-2037" b="-2037"/>
              </a:stretch>
            </a:blipFill>
          </p:spPr>
        </p:sp>
      </p:grpSp>
      <p:sp>
        <p:nvSpPr>
          <p:cNvPr id="21" name="TextBox 21"/>
          <p:cNvSpPr txBox="1"/>
          <p:nvPr/>
        </p:nvSpPr>
        <p:spPr>
          <a:xfrm>
            <a:off x="1383143" y="2365737"/>
            <a:ext cx="4694744" cy="1193651"/>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Thank You</a:t>
            </a:r>
          </a:p>
        </p:txBody>
      </p:sp>
      <p:sp>
        <p:nvSpPr>
          <p:cNvPr id="22" name="Freeform 22"/>
          <p:cNvSpPr/>
          <p:nvPr/>
        </p:nvSpPr>
        <p:spPr>
          <a:xfrm>
            <a:off x="1383143" y="3666960"/>
            <a:ext cx="2681025" cy="164213"/>
          </a:xfrm>
          <a:custGeom>
            <a:avLst/>
            <a:gdLst/>
            <a:ahLst/>
            <a:cxnLst/>
            <a:rect l="l" t="t" r="r" b="b"/>
            <a:pathLst>
              <a:path w="2681025" h="164213">
                <a:moveTo>
                  <a:pt x="0" y="0"/>
                </a:moveTo>
                <a:lnTo>
                  <a:pt x="2681026" y="0"/>
                </a:lnTo>
                <a:lnTo>
                  <a:pt x="2681026"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383143" y="6752337"/>
            <a:ext cx="6820589" cy="203261"/>
          </a:xfrm>
          <a:prstGeom prst="rect">
            <a:avLst/>
          </a:prstGeom>
        </p:spPr>
        <p:txBody>
          <a:bodyPr lIns="0" tIns="0" rIns="0" bIns="0" rtlCol="0" anchor="t">
            <a:spAutoFit/>
          </a:bodyPr>
          <a:lstStyle/>
          <a:p>
            <a:pPr algn="l">
              <a:lnSpc>
                <a:spcPts val="1680"/>
              </a:lnSpc>
              <a:spcBef>
                <a:spcPct val="0"/>
              </a:spcBef>
            </a:pPr>
            <a:endParaRPr lang="en-US" sz="1200" dirty="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9300" y="3782425"/>
            <a:ext cx="14929401" cy="2722150"/>
          </a:xfrm>
          <a:custGeom>
            <a:avLst/>
            <a:gdLst/>
            <a:ahLst/>
            <a:cxnLst/>
            <a:rect l="l" t="t" r="r" b="b"/>
            <a:pathLst>
              <a:path w="14929401" h="2722150">
                <a:moveTo>
                  <a:pt x="0" y="0"/>
                </a:moveTo>
                <a:lnTo>
                  <a:pt x="14929400" y="0"/>
                </a:lnTo>
                <a:lnTo>
                  <a:pt x="14929400" y="2722150"/>
                </a:lnTo>
                <a:lnTo>
                  <a:pt x="0" y="2722150"/>
                </a:lnTo>
                <a:lnTo>
                  <a:pt x="0" y="0"/>
                </a:lnTo>
                <a:close/>
              </a:path>
            </a:pathLst>
          </a:custGeom>
          <a:blipFill>
            <a:blip r:embed="rId5"/>
            <a:stretch>
              <a:fillRect b="-4031"/>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3126727" y="2088302"/>
            <a:ext cx="11925657" cy="655513"/>
          </a:xfrm>
          <a:prstGeom prst="rect">
            <a:avLst/>
          </a:prstGeom>
        </p:spPr>
        <p:txBody>
          <a:bodyPr lIns="0" tIns="0" rIns="0" bIns="0" rtlCol="0" anchor="t">
            <a:spAutoFit/>
          </a:bodyPr>
          <a:lstStyle/>
          <a:p>
            <a:pPr algn="ctr">
              <a:lnSpc>
                <a:spcPts val="5344"/>
              </a:lnSpc>
            </a:pPr>
            <a:r>
              <a:rPr lang="en-US" sz="3817">
                <a:solidFill>
                  <a:srgbClr val="FFFFFF"/>
                </a:solidFill>
                <a:latin typeface="Open Sans Bold"/>
                <a:ea typeface="Open Sans Bold"/>
                <a:cs typeface="Open Sans Bold"/>
                <a:sym typeface="Open Sans Bold"/>
              </a:rPr>
              <a:t>WRITE QUERY TO FIND SALE FOR MAY MONTH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817051" y="3167496"/>
            <a:ext cx="12653898" cy="4604714"/>
          </a:xfrm>
          <a:custGeom>
            <a:avLst/>
            <a:gdLst/>
            <a:ahLst/>
            <a:cxnLst/>
            <a:rect l="l" t="t" r="r" b="b"/>
            <a:pathLst>
              <a:path w="12653898" h="4604714">
                <a:moveTo>
                  <a:pt x="0" y="0"/>
                </a:moveTo>
                <a:lnTo>
                  <a:pt x="12653898" y="0"/>
                </a:lnTo>
                <a:lnTo>
                  <a:pt x="12653898" y="4604714"/>
                </a:lnTo>
                <a:lnTo>
                  <a:pt x="0" y="4604714"/>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571649" y="1232443"/>
            <a:ext cx="1460635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 number of order for each march month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06850" y="2865929"/>
            <a:ext cx="13074300" cy="4395380"/>
          </a:xfrm>
          <a:custGeom>
            <a:avLst/>
            <a:gdLst/>
            <a:ahLst/>
            <a:cxnLst/>
            <a:rect l="l" t="t" r="r" b="b"/>
            <a:pathLst>
              <a:path w="13074300" h="4395380">
                <a:moveTo>
                  <a:pt x="0" y="0"/>
                </a:moveTo>
                <a:lnTo>
                  <a:pt x="13074300" y="0"/>
                </a:lnTo>
                <a:lnTo>
                  <a:pt x="13074300" y="4395380"/>
                </a:lnTo>
                <a:lnTo>
                  <a:pt x="0" y="4395380"/>
                </a:lnTo>
                <a:lnTo>
                  <a:pt x="0" y="0"/>
                </a:lnTo>
                <a:close/>
              </a:path>
            </a:pathLst>
          </a:custGeom>
          <a:blipFill>
            <a:blip r:embed="rId5"/>
            <a:stretch>
              <a:fillRect b="-3634"/>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85697"/>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 quantity for may month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74797" y="3277900"/>
            <a:ext cx="14759222" cy="3999726"/>
          </a:xfrm>
          <a:custGeom>
            <a:avLst/>
            <a:gdLst/>
            <a:ahLst/>
            <a:cxnLst/>
            <a:rect l="l" t="t" r="r" b="b"/>
            <a:pathLst>
              <a:path w="14759222" h="3999726">
                <a:moveTo>
                  <a:pt x="0" y="0"/>
                </a:moveTo>
                <a:lnTo>
                  <a:pt x="14759222" y="0"/>
                </a:lnTo>
                <a:lnTo>
                  <a:pt x="14759222" y="3999726"/>
                </a:lnTo>
                <a:lnTo>
                  <a:pt x="0" y="3999726"/>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85697"/>
            <a:ext cx="16230600" cy="1401653"/>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total_sales,Toatal_qty-sold,total order for particular day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02442" y="2563525"/>
            <a:ext cx="14017043" cy="5152131"/>
          </a:xfrm>
          <a:custGeom>
            <a:avLst/>
            <a:gdLst/>
            <a:ahLst/>
            <a:cxnLst/>
            <a:rect l="l" t="t" r="r" b="b"/>
            <a:pathLst>
              <a:path w="14017043" h="5152131">
                <a:moveTo>
                  <a:pt x="0" y="0"/>
                </a:moveTo>
                <a:lnTo>
                  <a:pt x="14017043" y="0"/>
                </a:lnTo>
                <a:lnTo>
                  <a:pt x="14017043" y="5152131"/>
                </a:lnTo>
                <a:lnTo>
                  <a:pt x="0" y="5152131"/>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85697"/>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 sale for weakdays and weakend in may month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46885" y="2669107"/>
            <a:ext cx="13394231" cy="4948785"/>
          </a:xfrm>
          <a:custGeom>
            <a:avLst/>
            <a:gdLst/>
            <a:ahLst/>
            <a:cxnLst/>
            <a:rect l="l" t="t" r="r" b="b"/>
            <a:pathLst>
              <a:path w="13394231" h="4948785">
                <a:moveTo>
                  <a:pt x="0" y="0"/>
                </a:moveTo>
                <a:lnTo>
                  <a:pt x="13394230" y="0"/>
                </a:lnTo>
                <a:lnTo>
                  <a:pt x="13394230" y="4948786"/>
                </a:lnTo>
                <a:lnTo>
                  <a:pt x="0" y="4948786"/>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85697"/>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 sale by location for may month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346659" y="399482"/>
            <a:ext cx="552568" cy="629218"/>
          </a:xfrm>
          <a:custGeom>
            <a:avLst/>
            <a:gdLst/>
            <a:ahLst/>
            <a:cxnLst/>
            <a:rect l="l" t="t" r="r" b="b"/>
            <a:pathLst>
              <a:path w="552568" h="629218">
                <a:moveTo>
                  <a:pt x="0" y="0"/>
                </a:moveTo>
                <a:lnTo>
                  <a:pt x="552568" y="0"/>
                </a:lnTo>
                <a:lnTo>
                  <a:pt x="552568" y="629218"/>
                </a:lnTo>
                <a:lnTo>
                  <a:pt x="0" y="629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59218" y="2644926"/>
            <a:ext cx="13369563" cy="4997148"/>
          </a:xfrm>
          <a:custGeom>
            <a:avLst/>
            <a:gdLst/>
            <a:ahLst/>
            <a:cxnLst/>
            <a:rect l="l" t="t" r="r" b="b"/>
            <a:pathLst>
              <a:path w="13369563" h="4997148">
                <a:moveTo>
                  <a:pt x="0" y="0"/>
                </a:moveTo>
                <a:lnTo>
                  <a:pt x="13369564" y="0"/>
                </a:lnTo>
                <a:lnTo>
                  <a:pt x="13369564" y="4997148"/>
                </a:lnTo>
                <a:lnTo>
                  <a:pt x="0" y="4997148"/>
                </a:lnTo>
                <a:lnTo>
                  <a:pt x="0" y="0"/>
                </a:lnTo>
                <a:close/>
              </a:path>
            </a:pathLst>
          </a:custGeom>
          <a:blipFill>
            <a:blip r:embed="rId5"/>
            <a:stretch>
              <a:fillRect/>
            </a:stretch>
          </a:blipFill>
        </p:spPr>
      </p:sp>
      <p:sp>
        <p:nvSpPr>
          <p:cNvPr id="5" name="TextBox 5"/>
          <p:cNvSpPr txBox="1"/>
          <p:nvPr/>
        </p:nvSpPr>
        <p:spPr>
          <a:xfrm>
            <a:off x="1039108" y="508149"/>
            <a:ext cx="208762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Hanover and Tyke</a:t>
            </a:r>
          </a:p>
        </p:txBody>
      </p:sp>
      <p:sp>
        <p:nvSpPr>
          <p:cNvPr id="6" name="TextBox 6"/>
          <p:cNvSpPr txBox="1"/>
          <p:nvPr/>
        </p:nvSpPr>
        <p:spPr>
          <a:xfrm>
            <a:off x="1039108" y="1285697"/>
            <a:ext cx="16230600" cy="687278"/>
          </a:xfrm>
          <a:prstGeom prst="rect">
            <a:avLst/>
          </a:prstGeom>
        </p:spPr>
        <p:txBody>
          <a:bodyPr lIns="0" tIns="0" rIns="0" bIns="0" rtlCol="0" anchor="t">
            <a:spAutoFit/>
          </a:bodyPr>
          <a:lstStyle/>
          <a:p>
            <a:pPr algn="ctr">
              <a:lnSpc>
                <a:spcPts val="5693"/>
              </a:lnSpc>
            </a:pPr>
            <a:r>
              <a:rPr lang="en-US" sz="4066">
                <a:solidFill>
                  <a:srgbClr val="FFFFFF"/>
                </a:solidFill>
                <a:latin typeface="Open Sans Bold"/>
                <a:ea typeface="Open Sans Bold"/>
                <a:cs typeface="Open Sans Bold"/>
                <a:sym typeface="Open Sans Bold"/>
              </a:rPr>
              <a:t>Calculate total sale by product_category for may month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339</Words>
  <Application>Microsoft Office PowerPoint</Application>
  <PresentationFormat>Custom</PresentationFormat>
  <Paragraphs>48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Open Sans</vt:lpstr>
      <vt:lpstr>Open Sans Bold</vt:lpstr>
      <vt:lpstr>Magnolia Script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Modern Coffee Presentation</dc:title>
  <cp:lastModifiedBy>Talha</cp:lastModifiedBy>
  <cp:revision>2</cp:revision>
  <dcterms:created xsi:type="dcterms:W3CDTF">2006-08-16T00:00:00Z</dcterms:created>
  <dcterms:modified xsi:type="dcterms:W3CDTF">2024-08-18T11:10:45Z</dcterms:modified>
  <dc:identifier>DAGOMfjSGjs</dc:identifier>
</cp:coreProperties>
</file>